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9"/>
  </p:notesMasterIdLst>
  <p:sldIdLst>
    <p:sldId id="266" r:id="rId2"/>
    <p:sldId id="258" r:id="rId3"/>
    <p:sldId id="260" r:id="rId4"/>
    <p:sldId id="271" r:id="rId5"/>
    <p:sldId id="270" r:id="rId6"/>
    <p:sldId id="268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wner" initials="O" lastIdx="7" clrIdx="0"/>
  <p:cmAuthor id="1" name="Michael" initials="MW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98417" autoAdjust="0"/>
  </p:normalViewPr>
  <p:slideViewPr>
    <p:cSldViewPr>
      <p:cViewPr varScale="1">
        <p:scale>
          <a:sx n="87" d="100"/>
          <a:sy n="87" d="100"/>
        </p:scale>
        <p:origin x="-138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8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ylor\Documents\Sierks'%20Research\ELISA\040312%2010H%20varied%20a-syn%20and%20phag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1">
                <a:latin typeface="Arial" pitchFamily="34" charset="0"/>
                <a:cs typeface="Arial" pitchFamily="34" charset="0"/>
              </a:defRPr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Phage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(mg/mL)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66300925925925935"/>
          <c:y val="0.4014916885389326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856481481481482"/>
          <c:y val="4.8611111111111119E-2"/>
          <c:w val="0.74564049285505984"/>
          <c:h val="0.69791666666666663"/>
        </c:manualLayout>
      </c:layout>
      <c:scatterChart>
        <c:scatterStyle val="lineMarker"/>
        <c:varyColors val="0"/>
        <c:ser>
          <c:idx val="0"/>
          <c:order val="0"/>
          <c:tx>
            <c:v>1E-06</c:v>
          </c:tx>
          <c:spPr>
            <a:ln w="28575">
              <a:noFill/>
            </a:ln>
          </c:spPr>
          <c:marker>
            <c:symbol val="diamond"/>
            <c:size val="13"/>
            <c:spPr>
              <a:solidFill>
                <a:srgbClr val="00B0F0"/>
              </a:solidFill>
              <a:ln>
                <a:solidFill>
                  <a:schemeClr val="tx1"/>
                </a:solidFill>
                <a:prstDash val="solid"/>
              </a:ln>
            </c:spPr>
          </c:marker>
          <c:xVal>
            <c:numRef>
              <c:f>'Analyzed Data'!$C$45:$C$49</c:f>
              <c:numCache>
                <c:formatCode>General</c:formatCode>
                <c:ptCount val="5"/>
                <c:pt idx="0">
                  <c:v>5.000000000000001E-3</c:v>
                </c:pt>
                <c:pt idx="1">
                  <c:v>1.0000000000000002E-3</c:v>
                </c:pt>
                <c:pt idx="2">
                  <c:v>5.0000000000000012E-4</c:v>
                </c:pt>
                <c:pt idx="3">
                  <c:v>1.0000000000000003E-4</c:v>
                </c:pt>
                <c:pt idx="4">
                  <c:v>5.0000000000000023E-5</c:v>
                </c:pt>
              </c:numCache>
            </c:numRef>
          </c:xVal>
          <c:yVal>
            <c:numRef>
              <c:f>'Analyzed Data'!$F$45:$F$49</c:f>
              <c:numCache>
                <c:formatCode>0.000</c:formatCode>
                <c:ptCount val="5"/>
                <c:pt idx="0">
                  <c:v>0.30068252810402957</c:v>
                </c:pt>
                <c:pt idx="1">
                  <c:v>0.29703757201865522</c:v>
                </c:pt>
                <c:pt idx="2">
                  <c:v>0.2932055616694329</c:v>
                </c:pt>
                <c:pt idx="3">
                  <c:v>0.29234322906606897</c:v>
                </c:pt>
                <c:pt idx="4">
                  <c:v>0.27659152474547161</c:v>
                </c:pt>
              </c:numCache>
            </c:numRef>
          </c:yVal>
          <c:smooth val="0"/>
        </c:ser>
        <c:ser>
          <c:idx val="1"/>
          <c:order val="1"/>
          <c:tx>
            <c:v>1E-07</c:v>
          </c:tx>
          <c:spPr>
            <a:ln w="28575">
              <a:noFill/>
            </a:ln>
          </c:spPr>
          <c:marker>
            <c:symbol val="diamond"/>
            <c:size val="13"/>
            <c:spPr>
              <a:solidFill>
                <a:srgbClr val="FF0000"/>
              </a:solidFill>
              <a:ln>
                <a:solidFill>
                  <a:schemeClr val="tx1"/>
                </a:solidFill>
                <a:prstDash val="solid"/>
              </a:ln>
            </c:spPr>
          </c:marker>
          <c:xVal>
            <c:numRef>
              <c:f>'Analyzed Data'!$C$45:$C$49</c:f>
              <c:numCache>
                <c:formatCode>General</c:formatCode>
                <c:ptCount val="5"/>
                <c:pt idx="0">
                  <c:v>5.000000000000001E-3</c:v>
                </c:pt>
                <c:pt idx="1">
                  <c:v>1.0000000000000002E-3</c:v>
                </c:pt>
                <c:pt idx="2">
                  <c:v>5.0000000000000012E-4</c:v>
                </c:pt>
                <c:pt idx="3">
                  <c:v>1.0000000000000003E-4</c:v>
                </c:pt>
                <c:pt idx="4">
                  <c:v>5.0000000000000023E-5</c:v>
                </c:pt>
              </c:numCache>
            </c:numRef>
          </c:xVal>
          <c:yVal>
            <c:numRef>
              <c:f>'Analyzed Data'!$I$45:$I$49</c:f>
              <c:numCache>
                <c:formatCode>0.000</c:formatCode>
                <c:ptCount val="5"/>
                <c:pt idx="0">
                  <c:v>0.30138070261003908</c:v>
                </c:pt>
                <c:pt idx="1">
                  <c:v>0.29853392912718596</c:v>
                </c:pt>
                <c:pt idx="2">
                  <c:v>0.29796401539249645</c:v>
                </c:pt>
                <c:pt idx="3">
                  <c:v>0.28763585602510461</c:v>
                </c:pt>
                <c:pt idx="4">
                  <c:v>0.27980558568313041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125568"/>
        <c:axId val="82127872"/>
      </c:scatterChart>
      <c:valAx>
        <c:axId val="82125568"/>
        <c:scaling>
          <c:logBase val="10"/>
          <c:orientation val="minMax"/>
          <c:max val="1.0000000000000002E-2"/>
          <c:min val="1.0000000000000006E-5"/>
        </c:scaling>
        <c:delete val="0"/>
        <c:axPos val="b"/>
        <c:title>
          <c:tx>
            <c:rich>
              <a:bodyPr/>
              <a:lstStyle/>
              <a:p>
                <a:pPr>
                  <a:defRPr sz="2400" b="1" i="0" u="none" strike="noStrike" baseline="0">
                    <a:solidFill>
                      <a:srgbClr val="000000"/>
                    </a:solidFill>
                    <a:latin typeface="Arial" pitchFamily="34" charset="0"/>
                    <a:ea typeface="Calibri"/>
                    <a:cs typeface="Arial" pitchFamily="34" charset="0"/>
                  </a:defRPr>
                </a:pPr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PD Biomarker (mg/mL)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30586419753086436"/>
              <c:y val="0.90972222222222221"/>
            </c:manualLayout>
          </c:layout>
          <c:overlay val="0"/>
          <c:spPr>
            <a:noFill/>
            <a:ln w="25400">
              <a:noFill/>
            </a:ln>
          </c:spPr>
        </c:title>
        <c:numFmt formatCode="0E+00" sourceLinked="0"/>
        <c:majorTickMark val="out"/>
        <c:minorTickMark val="none"/>
        <c:tickLblPos val="nextTo"/>
        <c:spPr>
          <a:ln w="25400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defRPr>
            </a:pPr>
            <a:endParaRPr lang="en-US"/>
          </a:p>
        </c:txPr>
        <c:crossAx val="82127872"/>
        <c:crossesAt val="0"/>
        <c:crossBetween val="midCat"/>
        <c:majorUnit val="10"/>
      </c:valAx>
      <c:valAx>
        <c:axId val="82127872"/>
        <c:scaling>
          <c:orientation val="minMax"/>
          <c:max val="0.3050000000000001"/>
          <c:min val="0.26"/>
        </c:scaling>
        <c:delete val="0"/>
        <c:axPos val="l"/>
        <c:title>
          <c:tx>
            <c:rich>
              <a:bodyPr/>
              <a:lstStyle/>
              <a:p>
                <a:pPr>
                  <a:defRPr sz="2400" b="1" i="0" u="none" strike="noStrike" baseline="0">
                    <a:solidFill>
                      <a:srgbClr val="000000"/>
                    </a:solidFill>
                    <a:latin typeface="Arial" pitchFamily="34" charset="0"/>
                    <a:ea typeface="Calibri"/>
                    <a:cs typeface="Arial" pitchFamily="34" charset="0"/>
                  </a:defRPr>
                </a:pPr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PD Biomarker Signal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6.17283950617284E-3"/>
              <c:y val="0.11316874453193355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out"/>
        <c:minorTickMark val="none"/>
        <c:tickLblPos val="nextTo"/>
        <c:spPr>
          <a:ln w="25400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defRPr>
            </a:pPr>
            <a:endParaRPr lang="en-US"/>
          </a:p>
        </c:txPr>
        <c:crossAx val="82125568"/>
        <c:crossesAt val="1.0000000000000006E-5"/>
        <c:crossBetween val="midCat"/>
        <c:majorUnit val="1.0000000000000004E-2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67578339165937606"/>
          <c:y val="0.47595367130034683"/>
          <c:w val="0.18601696527064554"/>
          <c:h val="0.16743438320209983"/>
        </c:manualLayout>
      </c:layout>
      <c:overlay val="1"/>
      <c:txPr>
        <a:bodyPr/>
        <a:lstStyle/>
        <a:p>
          <a:pPr>
            <a:defRPr sz="2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12700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369C9-54AC-4987-BAE9-EEB97A98F0E0}" type="datetimeFigureOut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F4365-3CFD-43C8-952F-C8C7278A01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171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F4365-3CFD-43C8-952F-C8C7278A010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886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87A32F8-F411-4E59-A195-80888483BBFC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53779-ECEF-4278-9C6F-B2DD9424ABE8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AAB8-34CE-498B-945F-501C8712FC94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96C511-9171-4306-8B44-4C58AF9CD384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820B694-E58E-4274-B16F-34FFA2455926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774D-4429-474D-BE48-A382D5F7A3EE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5CF5-7E8E-4930-A9E9-58D720BD072C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C77B1B3-E10B-44D1-916F-665746B465DD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E9643-C1D5-40C2-9D9A-EED74A2D1008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FAE40B-2671-497B-9530-547EBEC91848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D0B36A-389B-4AEB-8FFB-50259C839E2D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C0CF50-429C-4E56-B48F-4C3D5938D725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1FB32F-FE98-4CC5-9437-DF1ECCB06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microsoft.com/office/2007/relationships/hdphoto" Target="../media/hdphoto3.wdp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67838"/>
            <a:ext cx="6962775" cy="1360962"/>
          </a:xfrm>
        </p:spPr>
        <p:txBody>
          <a:bodyPr anchor="ctr">
            <a:noAutofit/>
          </a:bodyPr>
          <a:lstStyle/>
          <a:p>
            <a:pPr algn="ctr"/>
            <a:r>
              <a:rPr lang="en-US" sz="3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Antibody-Based Therapeutics</a:t>
            </a:r>
            <a:br>
              <a:rPr lang="en-US" sz="3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3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 Treating Alzheimer’s and Parkinson’s Diseases</a:t>
            </a:r>
            <a:endParaRPr lang="en-US" sz="3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438399"/>
            <a:ext cx="7239000" cy="2819401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Taylor Brownlee</a:t>
            </a:r>
          </a:p>
          <a:p>
            <a:pPr algn="ctr">
              <a:spcBef>
                <a:spcPts val="0"/>
              </a:spcBef>
            </a:pPr>
            <a:endParaRPr lang="en-US" sz="1500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Dr. Michael Sierks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Chemical Engineering</a:t>
            </a:r>
          </a:p>
          <a:p>
            <a:pPr algn="ctr">
              <a:spcBef>
                <a:spcPts val="0"/>
              </a:spcBef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2012 Arizona/NASA Space Grant Symposium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University of Arizona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0"/>
              </a:spcBef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8764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07054" y="4495800"/>
            <a:ext cx="381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825" y="5442178"/>
            <a:ext cx="4172847" cy="12087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53200" y="61722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April </a:t>
            </a:r>
            <a:r>
              <a:rPr lang="en-US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21, </a:t>
            </a:r>
            <a:r>
              <a:rPr lang="en-US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spacegrant.arizona.edu/gallery/var/albums/Logos/nic_web300x250pp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"/>
            <a:ext cx="2000250" cy="1660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83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What Causes Alzheimer’s and Parkinson’s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iseases?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77200" y="5638800"/>
            <a:ext cx="609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://www.ahaf.org/assets/images/plaques_and_tangles_border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2" t="2733" r="2649" b="3966"/>
          <a:stretch/>
        </p:blipFill>
        <p:spPr bwMode="auto">
          <a:xfrm>
            <a:off x="4388727" y="3173970"/>
            <a:ext cx="3993273" cy="307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298448"/>
            <a:ext cx="8123531" cy="5178552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Alzheimer’s disease (AD) and Parkinson’s disease (PD) are devastating neurodegenerative diseases</a:t>
            </a:r>
          </a:p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Plaques and tangles (AD) or Lewy bodies (PD)</a:t>
            </a: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Accumulate in different areas of the brain</a:t>
            </a: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Block nerve cell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communication and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cause cell death</a:t>
            </a:r>
          </a:p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Presence of plaques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and tangles or Lewy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290513" indent="0">
              <a:spcBef>
                <a:spcPts val="0"/>
              </a:spcBef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odies is not a definitive</a:t>
            </a:r>
          </a:p>
          <a:p>
            <a:pPr marL="290513" indent="0">
              <a:spcBef>
                <a:spcPts val="0"/>
              </a:spcBef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iagnosis for AD or PD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 txBox="1">
            <a:spLocks/>
          </p:cNvSpPr>
          <p:nvPr/>
        </p:nvSpPr>
        <p:spPr>
          <a:xfrm>
            <a:off x="8048171" y="152400"/>
            <a:ext cx="609600" cy="521208"/>
          </a:xfrm>
          <a:prstGeom prst="rect">
            <a:avLst/>
          </a:prstGeom>
        </p:spPr>
        <p:txBody>
          <a:bodyPr vert="horz" rtlCol="0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91FB32F-FE98-4CC5-9437-DF1ECCB060AC}" type="slidenum">
              <a:rPr lang="en-US" sz="2400" smtClean="0">
                <a:solidFill>
                  <a:schemeClr val="tx2"/>
                </a:solidFill>
              </a:rPr>
              <a:pPr/>
              <a:t>2</a:t>
            </a:fld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6324600"/>
            <a:ext cx="42281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http://www.ahaf.org/alzheimers/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90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Research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Objectives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77200" y="5638800"/>
            <a:ext cx="609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914400"/>
            <a:ext cx="7467600" cy="517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Process of protein </a:t>
            </a:r>
            <a:r>
              <a:rPr lang="en-US" dirty="0">
                <a:latin typeface="Arial" pitchFamily="34" charset="0"/>
                <a:cs typeface="Arial" pitchFamily="34" charset="0"/>
              </a:rPr>
              <a:t>misfolding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and accumulation causes disease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500" dirty="0">
              <a:latin typeface="Arial" pitchFamily="34" charset="0"/>
              <a:cs typeface="Arial" pitchFamily="34" charset="0"/>
            </a:endParaRPr>
          </a:p>
          <a:p>
            <a:pPr>
              <a:tabLst>
                <a:tab pos="4060825" algn="l"/>
              </a:tabLst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β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-amyloid </a:t>
            </a:r>
            <a:r>
              <a:rPr lang="en-US" dirty="0">
                <a:latin typeface="Arial" pitchFamily="34" charset="0"/>
                <a:cs typeface="Arial" pitchFamily="34" charset="0"/>
              </a:rPr>
              <a:t>and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α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-synuclein </a:t>
            </a:r>
            <a:r>
              <a:rPr lang="en-US" dirty="0">
                <a:latin typeface="Arial" pitchFamily="34" charset="0"/>
                <a:cs typeface="Arial" pitchFamily="34" charset="0"/>
              </a:rPr>
              <a:t>are two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biomarkers (proteins) linked </a:t>
            </a:r>
            <a:r>
              <a:rPr lang="en-US" dirty="0">
                <a:latin typeface="Arial" pitchFamily="34" charset="0"/>
                <a:cs typeface="Arial" pitchFamily="34" charset="0"/>
              </a:rPr>
              <a:t>to AD 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PD</a:t>
            </a:r>
          </a:p>
          <a:p>
            <a:pPr>
              <a:tabLst>
                <a:tab pos="4060825" algn="l"/>
              </a:tabLst>
            </a:pPr>
            <a:endParaRPr lang="en-US" sz="5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Oligomeric forms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β</a:t>
            </a:r>
            <a:r>
              <a:rPr lang="en-US" dirty="0">
                <a:latin typeface="Arial" pitchFamily="34" charset="0"/>
                <a:cs typeface="Arial" pitchFamily="34" charset="0"/>
              </a:rPr>
              <a:t>-amyloid and </a:t>
            </a:r>
            <a:r>
              <a:rPr lang="el-GR" dirty="0">
                <a:latin typeface="Arial" pitchFamily="34" charset="0"/>
                <a:cs typeface="Arial" pitchFamily="34" charset="0"/>
              </a:rPr>
              <a:t>α</a:t>
            </a:r>
            <a:r>
              <a:rPr lang="en-US" dirty="0">
                <a:latin typeface="Arial" pitchFamily="34" charset="0"/>
                <a:cs typeface="Arial" pitchFamily="34" charset="0"/>
              </a:rPr>
              <a:t>-synuclein are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key toxic species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tabLst>
                <a:tab pos="4060825" algn="l"/>
              </a:tabLst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8048171" y="152400"/>
            <a:ext cx="609600" cy="521208"/>
          </a:xfrm>
        </p:spPr>
        <p:txBody>
          <a:bodyPr/>
          <a:lstStyle/>
          <a:p>
            <a:fld id="{A91FB32F-FE98-4CC5-9437-DF1ECCB060AC}" type="slidenum">
              <a:rPr lang="en-US" sz="2400" smtClean="0">
                <a:solidFill>
                  <a:schemeClr val="tx2"/>
                </a:solidFill>
              </a:rPr>
              <a:pPr/>
              <a:t>3</a:t>
            </a:fld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191000" y="3752850"/>
            <a:ext cx="4572000" cy="18859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Identify antibodies to detect</a:t>
            </a:r>
          </a:p>
          <a:p>
            <a:pPr marL="287338" indent="0">
              <a:spcBef>
                <a:spcPts val="0"/>
              </a:spcBef>
              <a:buNone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β</a:t>
            </a:r>
            <a:r>
              <a:rPr lang="en-US" dirty="0">
                <a:latin typeface="Arial" pitchFamily="34" charset="0"/>
                <a:cs typeface="Arial" pitchFamily="34" charset="0"/>
              </a:rPr>
              <a:t>-amyloid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α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-synuclein</a:t>
            </a:r>
          </a:p>
          <a:p>
            <a:pPr marL="0" indent="0">
              <a:buNone/>
              <a:tabLst>
                <a:tab pos="4060825" algn="l"/>
              </a:tabLst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Can be used for therapeutics and diagnostics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8805"/>
          <a:stretch/>
        </p:blipFill>
        <p:spPr bwMode="auto">
          <a:xfrm>
            <a:off x="381000" y="3657600"/>
            <a:ext cx="3657600" cy="276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190" y="6419850"/>
            <a:ext cx="2137410" cy="297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298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Sandwich ELISA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77200" y="5638800"/>
            <a:ext cx="609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8048171" y="152400"/>
            <a:ext cx="609600" cy="521208"/>
          </a:xfrm>
        </p:spPr>
        <p:txBody>
          <a:bodyPr/>
          <a:lstStyle/>
          <a:p>
            <a:fld id="{A91FB32F-FE98-4CC5-9437-DF1ECCB060AC}" type="slidenum">
              <a:rPr lang="en-US" sz="2400" smtClean="0">
                <a:solidFill>
                  <a:schemeClr val="tx2"/>
                </a:solidFill>
              </a:rPr>
              <a:pPr/>
              <a:t>4</a:t>
            </a:fld>
            <a:endParaRPr lang="en-US" sz="2400" dirty="0">
              <a:solidFill>
                <a:schemeClr val="tx2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087" y="990600"/>
            <a:ext cx="5954713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990600"/>
            <a:ext cx="5953125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990600"/>
            <a:ext cx="5953125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990600"/>
            <a:ext cx="5953125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990600"/>
            <a:ext cx="5267325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838200"/>
            <a:ext cx="6172200" cy="563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837" y="761999"/>
            <a:ext cx="4114800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33" y="1439553"/>
            <a:ext cx="4040667" cy="401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5" y="3686175"/>
            <a:ext cx="427672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573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77200" y="5638800"/>
            <a:ext cx="609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8048171" y="152400"/>
            <a:ext cx="609600" cy="521208"/>
          </a:xfrm>
        </p:spPr>
        <p:txBody>
          <a:bodyPr/>
          <a:lstStyle/>
          <a:p>
            <a:fld id="{A91FB32F-FE98-4CC5-9437-DF1ECCB060AC}" type="slidenum">
              <a:rPr lang="en-US" sz="2400" smtClean="0">
                <a:solidFill>
                  <a:schemeClr val="tx2"/>
                </a:solidFill>
              </a:rPr>
              <a:pPr/>
              <a:t>5</a:t>
            </a:fld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5588410"/>
              </p:ext>
            </p:extLst>
          </p:nvPr>
        </p:nvGraphicFramePr>
        <p:xfrm>
          <a:off x="304800" y="838200"/>
          <a:ext cx="8229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Results for PD Antibody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6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Conclusions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77200" y="5638800"/>
            <a:ext cx="609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990600"/>
            <a:ext cx="7467600" cy="517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Process of protein </a:t>
            </a:r>
            <a:r>
              <a:rPr lang="en-US" dirty="0">
                <a:latin typeface="Arial" pitchFamily="34" charset="0"/>
                <a:cs typeface="Arial" pitchFamily="34" charset="0"/>
              </a:rPr>
              <a:t>misfolding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and accumulation causes Alzheimer’s and Parkinson’s diseases</a:t>
            </a:r>
          </a:p>
          <a:p>
            <a:pPr>
              <a:spcBef>
                <a:spcPts val="0"/>
              </a:spcBef>
            </a:pPr>
            <a:endParaRPr lang="en-US" sz="15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Antibodies detect toxic biomarker species that cause AD and PD</a:t>
            </a:r>
          </a:p>
          <a:p>
            <a:pPr>
              <a:spcBef>
                <a:spcPts val="0"/>
              </a:spcBef>
            </a:pPr>
            <a:endParaRPr lang="en-US" sz="15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Sandwich ELISA detects the biomarker concentration</a:t>
            </a:r>
          </a:p>
          <a:p>
            <a:pPr>
              <a:spcBef>
                <a:spcPts val="0"/>
              </a:spcBef>
            </a:pPr>
            <a:endParaRPr lang="en-US" sz="15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1E-07 M13 bacteriophage concentration yielded the largest biomarker signal</a:t>
            </a:r>
          </a:p>
          <a:p>
            <a:pPr marL="282575" indent="0">
              <a:spcBef>
                <a:spcPts val="0"/>
              </a:spcBef>
              <a:buNone/>
            </a:pPr>
            <a:endParaRPr lang="en-US" sz="15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Further study must be done to perfect ELISA protocol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8048171" y="152400"/>
            <a:ext cx="609600" cy="521208"/>
          </a:xfrm>
        </p:spPr>
        <p:txBody>
          <a:bodyPr/>
          <a:lstStyle/>
          <a:p>
            <a:fld id="{A91FB32F-FE98-4CC5-9437-DF1ECCB060AC}" type="slidenum">
              <a:rPr lang="en-US" sz="2400" smtClean="0">
                <a:solidFill>
                  <a:schemeClr val="tx2"/>
                </a:solidFill>
              </a:rPr>
              <a:pPr/>
              <a:t>6</a:t>
            </a:fld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7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1625" y="228600"/>
            <a:ext cx="7496175" cy="2961162"/>
          </a:xfrm>
        </p:spPr>
        <p:txBody>
          <a:bodyPr anchor="ctr">
            <a:noAutofit/>
          </a:bodyPr>
          <a:lstStyle/>
          <a:p>
            <a:pPr algn="ctr"/>
            <a:r>
              <a:rPr lang="en-US" sz="6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Thank </a:t>
            </a:r>
            <a:r>
              <a:rPr lang="en-US" sz="6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6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ou!</a:t>
            </a:r>
            <a:br>
              <a:rPr lang="en-US" sz="6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6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Questions?</a:t>
            </a:r>
            <a:endParaRPr lang="en-US" sz="6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8764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05000" y="4343400"/>
            <a:ext cx="381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130" name="Picture 10" descr="http://cf.ltkcdn.net/charity/images/slide/74873-600x484-MJFOX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3581400"/>
            <a:ext cx="3429000" cy="2766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spacegrant.arizona.edu/gallery/var/albums/Logos/nic_web300x250ppi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722914"/>
            <a:ext cx="2857500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55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2031</TotalTime>
  <Words>198</Words>
  <Application>Microsoft Office PowerPoint</Application>
  <PresentationFormat>On-screen Show (4:3)</PresentationFormat>
  <Paragraphs>52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Antibody-Based Therapeutics for Treating Alzheimer’s and Parkinson’s Diseases</vt:lpstr>
      <vt:lpstr>What Causes Alzheimer’s and Parkinson’s Diseases?</vt:lpstr>
      <vt:lpstr>Research Objectives </vt:lpstr>
      <vt:lpstr>Sandwich ELISA </vt:lpstr>
      <vt:lpstr>Results for PD Antibody </vt:lpstr>
      <vt:lpstr>Conclusions </vt:lpstr>
      <vt:lpstr>Thank you! 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</dc:creator>
  <cp:lastModifiedBy>Taylor</cp:lastModifiedBy>
  <cp:revision>208</cp:revision>
  <dcterms:created xsi:type="dcterms:W3CDTF">2012-03-19T17:53:46Z</dcterms:created>
  <dcterms:modified xsi:type="dcterms:W3CDTF">2012-04-11T13:07:36Z</dcterms:modified>
</cp:coreProperties>
</file>